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embeddedFontLst>
    <p:embeddedFont>
      <p:font typeface="Montserrat SemiBold"/>
      <p:regular r:id="rId30"/>
      <p:bold r:id="rId31"/>
      <p:italic r:id="rId32"/>
      <p:boldItalic r:id="rId33"/>
    </p:embeddedFont>
    <p:embeddedFont>
      <p:font typeface="Merriweather Light"/>
      <p:regular r:id="rId34"/>
      <p:bold r:id="rId35"/>
      <p:italic r:id="rId36"/>
      <p:boldItalic r:id="rId37"/>
    </p:embeddedFont>
    <p:embeddedFont>
      <p:font typeface="Montserrat"/>
      <p:regular r:id="rId38"/>
      <p:bold r:id="rId39"/>
      <p:italic r:id="rId40"/>
      <p:boldItalic r:id="rId41"/>
    </p:embeddedFont>
    <p:embeddedFont>
      <p:font typeface="Open Sans SemiBold"/>
      <p:regular r:id="rId42"/>
      <p:bold r:id="rId43"/>
      <p:italic r:id="rId44"/>
      <p:boldItalic r:id="rId45"/>
    </p:embeddedFont>
    <p:embeddedFont>
      <p:font typeface="Vidaloka"/>
      <p:regular r:id="rId46"/>
    </p:embeddedFont>
    <p:embeddedFont>
      <p:font typeface="Russo One"/>
      <p:regular r:id="rId47"/>
    </p:embeddedFont>
    <p:embeddedFont>
      <p:font typeface="Mako"/>
      <p:regular r:id="rId48"/>
    </p:embeddedFont>
    <p:embeddedFont>
      <p:font typeface="Crimson Text"/>
      <p:regular r:id="rId49"/>
      <p:bold r:id="rId50"/>
      <p:italic r:id="rId51"/>
      <p:boldItalic r:id="rId52"/>
    </p:embeddedFont>
    <p:embeddedFont>
      <p:font typeface="JetBrains Mono"/>
      <p:regular r:id="rId53"/>
      <p:bold r:id="rId54"/>
      <p:italic r:id="rId55"/>
      <p:boldItalic r:id="rId56"/>
    </p:embeddedFont>
    <p:embeddedFont>
      <p:font typeface="Open Sans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42" Type="http://schemas.openxmlformats.org/officeDocument/2006/relationships/font" Target="fonts/OpenSansSemiBold-regular.fntdata"/><Relationship Id="rId41" Type="http://schemas.openxmlformats.org/officeDocument/2006/relationships/font" Target="fonts/Montserrat-boldItalic.fntdata"/><Relationship Id="rId44" Type="http://schemas.openxmlformats.org/officeDocument/2006/relationships/font" Target="fonts/OpenSansSemiBold-italic.fntdata"/><Relationship Id="rId43" Type="http://schemas.openxmlformats.org/officeDocument/2006/relationships/font" Target="fonts/OpenSansSemiBold-bold.fntdata"/><Relationship Id="rId46" Type="http://schemas.openxmlformats.org/officeDocument/2006/relationships/font" Target="fonts/Vidaloka-regular.fntdata"/><Relationship Id="rId45" Type="http://schemas.openxmlformats.org/officeDocument/2006/relationships/font" Target="fonts/OpenSansSemiBold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Mako-regular.fntdata"/><Relationship Id="rId47" Type="http://schemas.openxmlformats.org/officeDocument/2006/relationships/font" Target="fonts/RussoOne-regular.fntdata"/><Relationship Id="rId49" Type="http://schemas.openxmlformats.org/officeDocument/2006/relationships/font" Target="fonts/CrimsonTex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SemiBold-bold.fntdata"/><Relationship Id="rId30" Type="http://schemas.openxmlformats.org/officeDocument/2006/relationships/font" Target="fonts/MontserratSemiBold-regular.fntdata"/><Relationship Id="rId33" Type="http://schemas.openxmlformats.org/officeDocument/2006/relationships/font" Target="fonts/MontserratSemiBold-boldItalic.fntdata"/><Relationship Id="rId32" Type="http://schemas.openxmlformats.org/officeDocument/2006/relationships/font" Target="fonts/MontserratSemiBold-italic.fntdata"/><Relationship Id="rId35" Type="http://schemas.openxmlformats.org/officeDocument/2006/relationships/font" Target="fonts/MerriweatherLight-bold.fntdata"/><Relationship Id="rId34" Type="http://schemas.openxmlformats.org/officeDocument/2006/relationships/font" Target="fonts/MerriweatherLight-regular.fntdata"/><Relationship Id="rId37" Type="http://schemas.openxmlformats.org/officeDocument/2006/relationships/font" Target="fonts/MerriweatherLight-boldItalic.fntdata"/><Relationship Id="rId36" Type="http://schemas.openxmlformats.org/officeDocument/2006/relationships/font" Target="fonts/MerriweatherLight-italic.fntdata"/><Relationship Id="rId39" Type="http://schemas.openxmlformats.org/officeDocument/2006/relationships/font" Target="fonts/Montserrat-bold.fntdata"/><Relationship Id="rId38" Type="http://schemas.openxmlformats.org/officeDocument/2006/relationships/font" Target="fonts/Montserrat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OpenSans-bold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CrimsonText-italic.fntdata"/><Relationship Id="rId50" Type="http://schemas.openxmlformats.org/officeDocument/2006/relationships/font" Target="fonts/CrimsonText-bold.fntdata"/><Relationship Id="rId53" Type="http://schemas.openxmlformats.org/officeDocument/2006/relationships/font" Target="fonts/JetBrainsMono-regular.fntdata"/><Relationship Id="rId52" Type="http://schemas.openxmlformats.org/officeDocument/2006/relationships/font" Target="fonts/CrimsonText-boldItalic.fntdata"/><Relationship Id="rId11" Type="http://schemas.openxmlformats.org/officeDocument/2006/relationships/slide" Target="slides/slide7.xml"/><Relationship Id="rId55" Type="http://schemas.openxmlformats.org/officeDocument/2006/relationships/font" Target="fonts/JetBrainsMono-italic.fntdata"/><Relationship Id="rId10" Type="http://schemas.openxmlformats.org/officeDocument/2006/relationships/slide" Target="slides/slide6.xml"/><Relationship Id="rId54" Type="http://schemas.openxmlformats.org/officeDocument/2006/relationships/font" Target="fonts/JetBrainsMono-bold.fntdata"/><Relationship Id="rId13" Type="http://schemas.openxmlformats.org/officeDocument/2006/relationships/slide" Target="slides/slide9.xml"/><Relationship Id="rId57" Type="http://schemas.openxmlformats.org/officeDocument/2006/relationships/font" Target="fonts/OpenSans-regular.fntdata"/><Relationship Id="rId12" Type="http://schemas.openxmlformats.org/officeDocument/2006/relationships/slide" Target="slides/slide8.xml"/><Relationship Id="rId56" Type="http://schemas.openxmlformats.org/officeDocument/2006/relationships/font" Target="fonts/JetBrainsMono-boldItalic.fntdata"/><Relationship Id="rId15" Type="http://schemas.openxmlformats.org/officeDocument/2006/relationships/slide" Target="slides/slide11.xml"/><Relationship Id="rId59" Type="http://schemas.openxmlformats.org/officeDocument/2006/relationships/font" Target="fonts/OpenSans-italic.fntdata"/><Relationship Id="rId14" Type="http://schemas.openxmlformats.org/officeDocument/2006/relationships/slide" Target="slides/slide10.xml"/><Relationship Id="rId58" Type="http://schemas.openxmlformats.org/officeDocument/2006/relationships/font" Target="fonts/OpenSans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4cd8ce8ada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34cd8ce8ada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4cd8ce8ada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34cd8ce8ada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522222086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3522222086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4cd8ce8ad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34cd8ce8ad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4cd8ce8ada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4cd8ce8ada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4cd8ce8ada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4cd8ce8ada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4cd8ce8ada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4cd8ce8ada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4cd8ce8ada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4cd8ce8ada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4cd8ce8ada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34cd8ce8ada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4cd8ce8ada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34cd8ce8ada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522222086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522222086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4cd8ce8ada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34cd8ce8ada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4cd8ce8ad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34cd8ce8ad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4cd8ce8ad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34cd8ce8ad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4cd8ce8ad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34cd8ce8ad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4cd8ce8ada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34cd8ce8ada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4ce349f9a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34ce349f9a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4cd8ce8a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4cd8ce8a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c7554a049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c7554a049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cf7a3c50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cf7a3c50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522222086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522222086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522222086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522222086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4cd8ce8ad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4cd8ce8ad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4cd8ce8ad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4cd8ce8ad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hasCustomPrompt="1" type="title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68" name="Google Shape;68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" name="Google Shape;69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" type="subTitle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76" name="Google Shape;76;p13"/>
          <p:cNvSpPr txBox="1"/>
          <p:nvPr>
            <p:ph idx="2" type="subTitle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3" type="subTitle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78" name="Google Shape;78;p13"/>
          <p:cNvSpPr txBox="1"/>
          <p:nvPr>
            <p:ph idx="4" type="subTitle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5" type="subTitle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0" name="Google Shape;80;p13"/>
          <p:cNvSpPr txBox="1"/>
          <p:nvPr>
            <p:ph idx="6" type="subTitle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7" type="subTitle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2" name="Google Shape;82;p13"/>
          <p:cNvSpPr txBox="1"/>
          <p:nvPr>
            <p:ph idx="8" type="subTitle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hasCustomPrompt="1" idx="9" type="title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hasCustomPrompt="1" idx="13" type="title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hasCustomPrompt="1" idx="14" type="title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hasCustomPrompt="1" idx="15" type="title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1" name="Google Shape;91;p14"/>
          <p:cNvSpPr txBox="1"/>
          <p:nvPr>
            <p:ph hasCustomPrompt="1"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3" type="title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" name="Google Shape;94;p14"/>
          <p:cNvSpPr txBox="1"/>
          <p:nvPr>
            <p:ph hasCustomPrompt="1"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/>
          <p:nvPr>
            <p:ph idx="5" type="subTitle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4"/>
          <p:cNvSpPr txBox="1"/>
          <p:nvPr>
            <p:ph idx="6" type="title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14"/>
          <p:cNvSpPr txBox="1"/>
          <p:nvPr>
            <p:ph hasCustomPrompt="1"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/>
          <p:nvPr>
            <p:ph idx="8" type="subTitle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9" type="title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" name="Google Shape;100;p14"/>
          <p:cNvSpPr txBox="1"/>
          <p:nvPr>
            <p:ph hasCustomPrompt="1" idx="13" type="title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/>
          <p:nvPr>
            <p:ph idx="14" type="subTitle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15" type="title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14"/>
          <p:cNvSpPr txBox="1"/>
          <p:nvPr>
            <p:ph hasCustomPrompt="1" idx="16" type="title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/>
          <p:nvPr>
            <p:ph idx="17" type="subTitle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4"/>
          <p:cNvSpPr txBox="1"/>
          <p:nvPr>
            <p:ph idx="18" type="title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" name="Google Shape;106;p14"/>
          <p:cNvSpPr txBox="1"/>
          <p:nvPr>
            <p:ph hasCustomPrompt="1" idx="19" type="title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/>
          <p:nvPr>
            <p:ph idx="20" type="subTitle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4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9" name="Google Shape;109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" name="Google Shape;111;p1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15" name="Google Shape;115;p15"/>
          <p:cNvSpPr txBox="1"/>
          <p:nvPr>
            <p:ph idx="1" type="subTitle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6" name="Google Shape;116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2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/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20" name="Google Shape;120;p16"/>
          <p:cNvSpPr txBox="1"/>
          <p:nvPr>
            <p:ph idx="1" type="subTitle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21" name="Google Shape;121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1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1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idx="1" type="subTitle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27" name="Google Shape;127;p17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28" name="Google Shape;128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SECTION_TITLE_AND_DESCRIPTION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" name="Google Shape;134;p18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35" name="Google Shape;135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8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type="title"/>
          </p:nvPr>
        </p:nvSpPr>
        <p:spPr>
          <a:xfrm>
            <a:off x="845550" y="1482825"/>
            <a:ext cx="74529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40" name="Google Shape;140;p19"/>
          <p:cNvSpPr txBox="1"/>
          <p:nvPr>
            <p:ph idx="1" type="subTitle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41" name="Google Shape;141;p1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4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45" name="Google Shape;145;p20"/>
          <p:cNvSpPr txBox="1"/>
          <p:nvPr>
            <p:ph idx="1" type="subTitle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46" name="Google Shape;146;p2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2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2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2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2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2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867300" y="2366275"/>
            <a:ext cx="7409400" cy="818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2291400" y="3305275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" name="Google Shape;19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" name="Google Shape;20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5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>
            <p:ph type="title"/>
          </p:nvPr>
        </p:nvSpPr>
        <p:spPr>
          <a:xfrm>
            <a:off x="427325" y="2511800"/>
            <a:ext cx="4965600" cy="1113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4" name="Google Shape;154;p21"/>
          <p:cNvSpPr txBox="1"/>
          <p:nvPr>
            <p:ph hasCustomPrompt="1" idx="2" type="title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55" name="Google Shape;155;p21"/>
          <p:cNvSpPr txBox="1"/>
          <p:nvPr>
            <p:ph idx="1" type="subTitle"/>
          </p:nvPr>
        </p:nvSpPr>
        <p:spPr>
          <a:xfrm>
            <a:off x="831625" y="3625000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6" name="Google Shape;156;p21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21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21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21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62" name="Google Shape;162;p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22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6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6" name="Google Shape;166;p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2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2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2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2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p2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7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5" name="Google Shape;175;p24"/>
          <p:cNvSpPr txBox="1"/>
          <p:nvPr>
            <p:ph idx="1" type="subTitle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6" name="Google Shape;176;p24"/>
          <p:cNvSpPr txBox="1"/>
          <p:nvPr>
            <p:ph idx="2" type="subTitle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4"/>
          <p:cNvSpPr txBox="1"/>
          <p:nvPr>
            <p:ph idx="3" type="subTitle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8" name="Google Shape;178;p24"/>
          <p:cNvSpPr txBox="1"/>
          <p:nvPr>
            <p:ph idx="4" type="subTitle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4"/>
          <p:cNvSpPr txBox="1"/>
          <p:nvPr>
            <p:ph idx="5" type="subTitle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80" name="Google Shape;180;p24"/>
          <p:cNvSpPr txBox="1"/>
          <p:nvPr>
            <p:ph idx="6" type="subTitle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4"/>
          <p:cNvSpPr txBox="1"/>
          <p:nvPr>
            <p:ph idx="7" type="subTitle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82" name="Google Shape;182;p24"/>
          <p:cNvSpPr txBox="1"/>
          <p:nvPr>
            <p:ph idx="8" type="subTitle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83" name="Google Shape;183;p2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2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8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6" name="Google Shape;186;p2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2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25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2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5"/>
          <p:cNvSpPr txBox="1"/>
          <p:nvPr>
            <p:ph idx="1" type="body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19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/>
          <p:nvPr>
            <p:ph hasCustomPrompt="1" type="title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3" name="Google Shape;193;p26"/>
          <p:cNvSpPr txBox="1"/>
          <p:nvPr>
            <p:ph idx="1" type="subTitle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94" name="Google Shape;194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2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2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type="title"/>
          </p:nvPr>
        </p:nvSpPr>
        <p:spPr>
          <a:xfrm>
            <a:off x="4346500" y="2467375"/>
            <a:ext cx="4083600" cy="1200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0" name="Google Shape;200;p27"/>
          <p:cNvSpPr txBox="1"/>
          <p:nvPr>
            <p:ph hasCustomPrompt="1" idx="2" type="title"/>
          </p:nvPr>
        </p:nvSpPr>
        <p:spPr>
          <a:xfrm>
            <a:off x="4956100" y="10213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201" name="Google Shape;201;p27"/>
          <p:cNvSpPr txBox="1"/>
          <p:nvPr>
            <p:ph idx="1" type="subTitle"/>
          </p:nvPr>
        </p:nvSpPr>
        <p:spPr>
          <a:xfrm>
            <a:off x="4346500" y="3649675"/>
            <a:ext cx="40836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02" name="Google Shape;202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27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0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/>
          <p:nvPr>
            <p:ph type="title"/>
          </p:nvPr>
        </p:nvSpPr>
        <p:spPr>
          <a:xfrm>
            <a:off x="4373850" y="944250"/>
            <a:ext cx="40095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7" name="Google Shape;207;p28"/>
          <p:cNvSpPr txBox="1"/>
          <p:nvPr>
            <p:ph hasCustomPrompt="1" idx="2" type="title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208" name="Google Shape;208;p28"/>
          <p:cNvSpPr txBox="1"/>
          <p:nvPr>
            <p:ph idx="1" type="subTitle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09" name="Google Shape;209;p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2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2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8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8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7" name="Google Shape;217;p29"/>
          <p:cNvSpPr txBox="1"/>
          <p:nvPr>
            <p:ph idx="1" type="subTitle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18" name="Google Shape;218;p2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2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29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/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3" name="Google Shape;223;p30"/>
          <p:cNvSpPr txBox="1"/>
          <p:nvPr>
            <p:ph idx="1" type="subTitle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24" name="Google Shape;224;p3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3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3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3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3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3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/>
        </p:txBody>
      </p:sp>
      <p:cxnSp>
        <p:nvCxnSpPr>
          <p:cNvPr id="26" name="Google Shape;26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" name="Google Shape;27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" name="Google Shape;28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/>
          <p:nvPr>
            <p:ph idx="1" type="subTitle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2" name="Google Shape;232;p31"/>
          <p:cNvSpPr txBox="1"/>
          <p:nvPr>
            <p:ph idx="2" type="subTitle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31"/>
          <p:cNvSpPr txBox="1"/>
          <p:nvPr>
            <p:ph idx="3" type="subTitle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4" name="Google Shape;234;p31"/>
          <p:cNvSpPr txBox="1"/>
          <p:nvPr>
            <p:ph idx="4" type="subTitle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31"/>
          <p:cNvSpPr txBox="1"/>
          <p:nvPr>
            <p:ph idx="5" type="subTitle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6" name="Google Shape;236;p31"/>
          <p:cNvSpPr txBox="1"/>
          <p:nvPr>
            <p:ph idx="6" type="subTitle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31"/>
          <p:cNvSpPr txBox="1"/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38" name="Google Shape;238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2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/>
          <p:nvPr>
            <p:ph idx="1" type="subTitle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2" name="Google Shape;242;p32"/>
          <p:cNvSpPr txBox="1"/>
          <p:nvPr>
            <p:ph idx="2" type="subTitle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32"/>
          <p:cNvSpPr txBox="1"/>
          <p:nvPr>
            <p:ph idx="3" type="subTitle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4" name="Google Shape;244;p32"/>
          <p:cNvSpPr txBox="1"/>
          <p:nvPr>
            <p:ph idx="4" type="subTitle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32"/>
          <p:cNvSpPr txBox="1"/>
          <p:nvPr>
            <p:ph idx="5" type="subTitle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6" name="Google Shape;246;p32"/>
          <p:cNvSpPr txBox="1"/>
          <p:nvPr>
            <p:ph idx="6" type="subTitle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32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248" name="Google Shape;248;p32"/>
          <p:cNvSpPr txBox="1"/>
          <p:nvPr>
            <p:ph idx="7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9" name="Google Shape;249;p32"/>
          <p:cNvSpPr txBox="1"/>
          <p:nvPr>
            <p:ph idx="8" type="subTitle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32"/>
          <p:cNvSpPr txBox="1"/>
          <p:nvPr>
            <p:ph idx="9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1" name="Google Shape;251;p32"/>
          <p:cNvSpPr txBox="1"/>
          <p:nvPr>
            <p:ph idx="13" type="subTitle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32"/>
          <p:cNvSpPr txBox="1"/>
          <p:nvPr>
            <p:ph idx="14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3" name="Google Shape;253;p32"/>
          <p:cNvSpPr txBox="1"/>
          <p:nvPr>
            <p:ph idx="15" type="subTitle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54" name="Google Shape;254;p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" name="Google Shape;256;p3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" name="Google Shape;257;p3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32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60" name="Google Shape;260;p33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33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62" name="Google Shape;262;p33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33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64" name="Google Shape;264;p33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33"/>
          <p:cNvSpPr txBox="1"/>
          <p:nvPr>
            <p:ph idx="7" type="subTitle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66" name="Google Shape;266;p33"/>
          <p:cNvSpPr txBox="1"/>
          <p:nvPr>
            <p:ph idx="8" type="subTitle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33"/>
          <p:cNvSpPr txBox="1"/>
          <p:nvPr>
            <p:ph idx="9" type="subTitle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68" name="Google Shape;268;p33"/>
          <p:cNvSpPr txBox="1"/>
          <p:nvPr>
            <p:ph idx="13" type="subTitle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33"/>
          <p:cNvSpPr txBox="1"/>
          <p:nvPr>
            <p:ph idx="14" type="subTitle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0" name="Google Shape;270;p33"/>
          <p:cNvSpPr txBox="1"/>
          <p:nvPr>
            <p:ph idx="15" type="subTitle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33"/>
          <p:cNvSpPr txBox="1"/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72" name="Google Shape;272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" name="Google Shape;273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33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6" name="Google Shape;276;p34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34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8" name="Google Shape;278;p34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34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80" name="Google Shape;280;p34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34"/>
          <p:cNvSpPr txBox="1"/>
          <p:nvPr>
            <p:ph idx="7" type="subTitle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82" name="Google Shape;282;p34"/>
          <p:cNvSpPr txBox="1"/>
          <p:nvPr>
            <p:ph idx="8" type="subTitle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34"/>
          <p:cNvSpPr txBox="1"/>
          <p:nvPr>
            <p:ph idx="9" type="subTitle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84" name="Google Shape;284;p34"/>
          <p:cNvSpPr txBox="1"/>
          <p:nvPr>
            <p:ph idx="13" type="subTitle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34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86" name="Google Shape;286;p3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3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p3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4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/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292" name="Google Shape;292;p3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" name="Google Shape;293;p3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" name="Google Shape;294;p35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" name="Google Shape;295;p3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" name="Google Shape;296;p3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35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5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 txBox="1"/>
          <p:nvPr>
            <p:ph idx="1" type="subTitle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0" name="Google Shape;300;p36"/>
          <p:cNvSpPr txBox="1"/>
          <p:nvPr>
            <p:ph idx="2" type="subTitle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36"/>
          <p:cNvSpPr txBox="1"/>
          <p:nvPr>
            <p:ph idx="3" type="subTitle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2" name="Google Shape;302;p36"/>
          <p:cNvSpPr txBox="1"/>
          <p:nvPr>
            <p:ph idx="4" type="subTitle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36"/>
          <p:cNvSpPr txBox="1"/>
          <p:nvPr>
            <p:ph idx="5" type="subTitle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4" name="Google Shape;304;p36"/>
          <p:cNvSpPr txBox="1"/>
          <p:nvPr>
            <p:ph idx="6" type="subTitle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36"/>
          <p:cNvSpPr txBox="1"/>
          <p:nvPr>
            <p:ph idx="7" type="subTitle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6" name="Google Shape;306;p36"/>
          <p:cNvSpPr txBox="1"/>
          <p:nvPr>
            <p:ph idx="8" type="subTitle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36"/>
          <p:cNvSpPr txBox="1"/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08" name="Google Shape;308;p3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" name="Google Shape;309;p3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6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"/>
          <p:cNvSpPr txBox="1"/>
          <p:nvPr>
            <p:ph idx="1" type="subTitle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12" name="Google Shape;312;p37"/>
          <p:cNvSpPr txBox="1"/>
          <p:nvPr>
            <p:ph idx="2" type="subTitle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37"/>
          <p:cNvSpPr txBox="1"/>
          <p:nvPr>
            <p:ph idx="3" type="subTitle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14" name="Google Shape;314;p37"/>
          <p:cNvSpPr txBox="1"/>
          <p:nvPr>
            <p:ph idx="4" type="subTitle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37"/>
          <p:cNvSpPr txBox="1"/>
          <p:nvPr>
            <p:ph idx="5" type="subTitle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16" name="Google Shape;316;p37"/>
          <p:cNvSpPr txBox="1"/>
          <p:nvPr>
            <p:ph idx="6" type="subTitle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37"/>
          <p:cNvSpPr txBox="1"/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18" name="Google Shape;318;p3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37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23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2" name="Google Shape;322;p3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3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" name="Google Shape;324;p3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" name="Google Shape;325;p3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Google Shape;326;p38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Google Shape;327;p38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8" name="Google Shape;328;p38"/>
          <p:cNvSpPr txBox="1"/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9" name="Google Shape;329;p38"/>
          <p:cNvSpPr txBox="1"/>
          <p:nvPr>
            <p:ph idx="1" type="subTitle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30" name="Google Shape;330;p38"/>
          <p:cNvSpPr txBox="1"/>
          <p:nvPr>
            <p:ph idx="2" type="subTitle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38"/>
          <p:cNvSpPr txBox="1"/>
          <p:nvPr>
            <p:ph idx="3" type="subTitle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32" name="Google Shape;332;p38"/>
          <p:cNvSpPr txBox="1"/>
          <p:nvPr>
            <p:ph idx="4" type="subTitle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38"/>
          <p:cNvSpPr txBox="1"/>
          <p:nvPr>
            <p:ph idx="5" type="subTitle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34" name="Google Shape;334;p38"/>
          <p:cNvSpPr txBox="1"/>
          <p:nvPr>
            <p:ph idx="6" type="subTitle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38"/>
          <p:cNvSpPr txBox="1"/>
          <p:nvPr>
            <p:ph idx="7" type="subTitle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36" name="Google Shape;336;p38"/>
          <p:cNvSpPr txBox="1"/>
          <p:nvPr>
            <p:ph idx="8" type="subTitle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7" name="Google Shape;337;p38"/>
          <p:cNvSpPr txBox="1"/>
          <p:nvPr>
            <p:ph hasCustomPrompt="1" idx="9" type="title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8" name="Google Shape;338;p38"/>
          <p:cNvSpPr txBox="1"/>
          <p:nvPr>
            <p:ph hasCustomPrompt="1" idx="13" type="title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9" name="Google Shape;339;p38"/>
          <p:cNvSpPr txBox="1"/>
          <p:nvPr>
            <p:ph hasCustomPrompt="1" idx="14" type="title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0" name="Google Shape;340;p38"/>
          <p:cNvSpPr txBox="1"/>
          <p:nvPr>
            <p:ph hasCustomPrompt="1" idx="15" type="title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2_1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9"/>
          <p:cNvSpPr txBox="1"/>
          <p:nvPr>
            <p:ph idx="1" type="subTitle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3" name="Google Shape;343;p39"/>
          <p:cNvSpPr txBox="1"/>
          <p:nvPr>
            <p:ph idx="2" type="subTitle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44" name="Google Shape;344;p39"/>
          <p:cNvSpPr txBox="1"/>
          <p:nvPr>
            <p:ph idx="3" type="subTitle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5" name="Google Shape;345;p39"/>
          <p:cNvSpPr txBox="1"/>
          <p:nvPr>
            <p:ph idx="4" type="subTitle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46" name="Google Shape;346;p39"/>
          <p:cNvSpPr txBox="1"/>
          <p:nvPr>
            <p:ph idx="5" type="subTitle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7" name="Google Shape;347;p39"/>
          <p:cNvSpPr txBox="1"/>
          <p:nvPr>
            <p:ph idx="6" type="subTitle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48" name="Google Shape;348;p39"/>
          <p:cNvSpPr txBox="1"/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49" name="Google Shape;349;p3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0" name="Google Shape;350;p3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5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0"/>
          <p:cNvSpPr txBox="1"/>
          <p:nvPr>
            <p:ph idx="1" type="subTitle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53" name="Google Shape;353;p40"/>
          <p:cNvSpPr txBox="1"/>
          <p:nvPr>
            <p:ph idx="2" type="subTitle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40"/>
          <p:cNvSpPr txBox="1"/>
          <p:nvPr>
            <p:ph idx="3" type="subTitle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55" name="Google Shape;355;p40"/>
          <p:cNvSpPr txBox="1"/>
          <p:nvPr>
            <p:ph idx="4" type="subTitle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40"/>
          <p:cNvSpPr txBox="1"/>
          <p:nvPr>
            <p:ph idx="5" type="subTitle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57" name="Google Shape;357;p40"/>
          <p:cNvSpPr txBox="1"/>
          <p:nvPr>
            <p:ph idx="6" type="subTitle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8" name="Google Shape;358;p40"/>
          <p:cNvSpPr txBox="1"/>
          <p:nvPr>
            <p:ph idx="7" type="subTitle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59" name="Google Shape;359;p40"/>
          <p:cNvSpPr txBox="1"/>
          <p:nvPr>
            <p:ph idx="8" type="subTitle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p40"/>
          <p:cNvSpPr txBox="1"/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61" name="Google Shape;361;p4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" name="Google Shape;362;p4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2" type="subTitle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3" type="subTitle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4" type="subTitle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5" name="Google Shape;35;p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" name="Google Shape;36;p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" name="Google Shape;37;p5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6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4" name="Google Shape;364;p4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5" name="Google Shape;365;p4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4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7" name="Google Shape;367;p4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8" name="Google Shape;368;p41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9" name="Google Shape;369;p41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0" name="Google Shape;370;p41"/>
          <p:cNvSpPr txBox="1"/>
          <p:nvPr>
            <p:ph idx="1" type="subTitle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71" name="Google Shape;371;p41"/>
          <p:cNvSpPr txBox="1"/>
          <p:nvPr>
            <p:ph idx="2" type="subTitle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41"/>
          <p:cNvSpPr txBox="1"/>
          <p:nvPr>
            <p:ph idx="3" type="subTitle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73" name="Google Shape;373;p41"/>
          <p:cNvSpPr txBox="1"/>
          <p:nvPr>
            <p:ph idx="4" type="subTitle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41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375" name="Google Shape;375;p41"/>
          <p:cNvSpPr txBox="1"/>
          <p:nvPr>
            <p:ph idx="5" type="subTitle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76" name="Google Shape;376;p41"/>
          <p:cNvSpPr txBox="1"/>
          <p:nvPr>
            <p:ph idx="6" type="subTitle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2"/>
          <p:cNvSpPr txBox="1"/>
          <p:nvPr>
            <p:ph hasCustomPrompt="1"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9" name="Google Shape;379;p42"/>
          <p:cNvSpPr txBox="1"/>
          <p:nvPr>
            <p:ph idx="1" type="subTitle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42"/>
          <p:cNvSpPr txBox="1"/>
          <p:nvPr>
            <p:ph hasCustomPrompt="1" idx="2" type="title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81" name="Google Shape;381;p42"/>
          <p:cNvSpPr txBox="1"/>
          <p:nvPr>
            <p:ph idx="3" type="subTitle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2" name="Google Shape;382;p42"/>
          <p:cNvSpPr txBox="1"/>
          <p:nvPr>
            <p:ph hasCustomPrompt="1" idx="4" type="title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83" name="Google Shape;383;p42"/>
          <p:cNvSpPr txBox="1"/>
          <p:nvPr>
            <p:ph idx="5" type="subTitle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84" name="Google Shape;384;p4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" name="Google Shape;385;p4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28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3"/>
          <p:cNvSpPr txBox="1"/>
          <p:nvPr>
            <p:ph idx="1" type="subTitle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8" name="Google Shape;388;p43"/>
          <p:cNvSpPr txBox="1"/>
          <p:nvPr>
            <p:ph idx="2" type="subTitle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9" name="Google Shape;389;p43"/>
          <p:cNvSpPr txBox="1"/>
          <p:nvPr>
            <p:ph idx="3" type="subTitle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90" name="Google Shape;390;p43"/>
          <p:cNvSpPr txBox="1"/>
          <p:nvPr>
            <p:ph idx="4" type="subTitle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p43"/>
          <p:cNvSpPr txBox="1"/>
          <p:nvPr>
            <p:ph idx="5" type="subTitle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92" name="Google Shape;392;p43"/>
          <p:cNvSpPr txBox="1"/>
          <p:nvPr>
            <p:ph idx="6" type="subTitle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93" name="Google Shape;393;p4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" name="Google Shape;394;p4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5" name="Google Shape;395;p4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6" name="Google Shape;396;p4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7" name="Google Shape;397;p4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43"/>
          <p:cNvSpPr txBox="1"/>
          <p:nvPr>
            <p:ph hasCustomPrompt="1" type="title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9" name="Google Shape;399;p43"/>
          <p:cNvSpPr txBox="1"/>
          <p:nvPr>
            <p:ph hasCustomPrompt="1" idx="7" type="title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00" name="Google Shape;400;p43"/>
          <p:cNvSpPr txBox="1"/>
          <p:nvPr>
            <p:ph hasCustomPrompt="1" idx="8" type="title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7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4"/>
          <p:cNvSpPr txBox="1"/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3" name="Google Shape;403;p44"/>
          <p:cNvSpPr txBox="1"/>
          <p:nvPr>
            <p:ph idx="1" type="subTitle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04" name="Google Shape;404;p4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4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7_2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5"/>
          <p:cNvSpPr txBox="1"/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408" name="Google Shape;408;p45"/>
          <p:cNvSpPr txBox="1"/>
          <p:nvPr>
            <p:ph idx="1" type="subTitle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409" name="Google Shape;409;p4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4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8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6"/>
          <p:cNvSpPr txBox="1"/>
          <p:nvPr>
            <p:ph idx="1" type="subTitle"/>
          </p:nvPr>
        </p:nvSpPr>
        <p:spPr>
          <a:xfrm>
            <a:off x="713225" y="1453525"/>
            <a:ext cx="74112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3" name="Google Shape;413;p46"/>
          <p:cNvSpPr txBox="1"/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414" name="Google Shape;414;p4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5" name="Google Shape;415;p4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6" name="Google Shape;416;p46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9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8" name="Google Shape;418;p4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9" name="Google Shape;419;p4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0" name="Google Shape;420;p4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1" name="Google Shape;421;p4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2" name="Google Shape;422;p4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3" name="Google Shape;423;p4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4" name="Google Shape;424;p47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25" name="Google Shape;425;p47"/>
          <p:cNvSpPr txBox="1"/>
          <p:nvPr>
            <p:ph idx="1" type="subTitle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26" name="Google Shape;426;p47"/>
          <p:cNvSpPr txBox="1"/>
          <p:nvPr>
            <p:ph idx="2" type="subTitle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9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8"/>
          <p:cNvSpPr txBox="1"/>
          <p:nvPr>
            <p:ph idx="1" type="subTitle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29" name="Google Shape;429;p48"/>
          <p:cNvSpPr txBox="1"/>
          <p:nvPr>
            <p:ph idx="2" type="subTitle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0" name="Google Shape;430;p48"/>
          <p:cNvSpPr txBox="1"/>
          <p:nvPr>
            <p:ph idx="3" type="subTitle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31" name="Google Shape;431;p48"/>
          <p:cNvSpPr txBox="1"/>
          <p:nvPr>
            <p:ph idx="4" type="subTitle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2" name="Google Shape;432;p48"/>
          <p:cNvSpPr txBox="1"/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433" name="Google Shape;433;p4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4" name="Google Shape;434;p4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31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9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37" name="Google Shape;437;p49"/>
          <p:cNvSpPr txBox="1"/>
          <p:nvPr>
            <p:ph idx="1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38" name="Google Shape;438;p49"/>
          <p:cNvSpPr txBox="1"/>
          <p:nvPr>
            <p:ph idx="2" type="subTitle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9" name="Google Shape;439;p49"/>
          <p:cNvSpPr txBox="1"/>
          <p:nvPr>
            <p:ph idx="3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40" name="Google Shape;440;p49"/>
          <p:cNvSpPr txBox="1"/>
          <p:nvPr>
            <p:ph idx="4" type="subTitle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1" name="Google Shape;441;p49"/>
          <p:cNvSpPr txBox="1"/>
          <p:nvPr>
            <p:ph idx="5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42" name="Google Shape;442;p49"/>
          <p:cNvSpPr txBox="1"/>
          <p:nvPr>
            <p:ph idx="6" type="subTitle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43" name="Google Shape;443;p4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4" name="Google Shape;444;p4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5" name="Google Shape;445;p4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p4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0"/>
          <p:cNvSpPr txBox="1"/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49" name="Google Shape;449;p50"/>
          <p:cNvSpPr txBox="1"/>
          <p:nvPr>
            <p:ph idx="1" type="subTitle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0" name="Google Shape;450;p50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51" name="Google Shape;451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2" name="Google Shape;452;p50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3" name="Google Shape;453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50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0" name="Google Shape;40;p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" name="Google Shape;41;p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6" name="Google Shape;456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7" name="Google Shape;457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9" name="Google Shape;459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1" name="Google Shape;461;p52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2" name="Google Shape;462;p52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4" name="Google Shape;464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0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8" name="Google Shape;468;p5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9" name="Google Shape;469;p5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0" name="Google Shape;470;p5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1" name="Google Shape;471;p5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2" name="Google Shape;472;p5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3" name="Google Shape;473;p5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2" type="subTitle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6" name="Google Shape;46;p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" name="Google Shape;47;p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50" name="Google Shape;50;p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" name="Google Shape;51;p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" name="Google Shape;52;p8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" name="Google Shape;53;p8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7" name="Google Shape;57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/>
        </p:txBody>
      </p:sp>
      <p:cxnSp>
        <p:nvCxnSpPr>
          <p:cNvPr id="62" name="Google Shape;62;p1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" name="Google Shape;63;p1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" name="Google Shape;64;p10"/>
          <p:cNvCxnSpPr/>
          <p:nvPr/>
        </p:nvCxnSpPr>
        <p:spPr>
          <a:xfrm flipH="1" rot="10800000">
            <a:off x="6144975" y="3103725"/>
            <a:ext cx="3118200" cy="2201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5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dou.ua/lenta/articles/solid-principles/" TargetMode="External"/><Relationship Id="rId4" Type="http://schemas.openxmlformats.org/officeDocument/2006/relationships/hyperlink" Target="https://dou.ua/forums/topic/52394/" TargetMode="External"/><Relationship Id="rId9" Type="http://schemas.openxmlformats.org/officeDocument/2006/relationships/hyperlink" Target="https://www.digitalocean.com/community/conceptual-articles/s-o-l-i-d-the-first-five-principles-of-object-oriented-design" TargetMode="External"/><Relationship Id="rId5" Type="http://schemas.openxmlformats.org/officeDocument/2006/relationships/hyperlink" Target="https://www.c-sharpcorner.com/UploadFile/damubetha/solid-principles-in-C-Sharp/" TargetMode="External"/><Relationship Id="rId6" Type="http://schemas.openxmlformats.org/officeDocument/2006/relationships/hyperlink" Target="https://www.freecodecamp.org/news/what-are-the-solid-principles-in-csharp/" TargetMode="External"/><Relationship Id="rId7" Type="http://schemas.openxmlformats.org/officeDocument/2006/relationships/hyperlink" Target="https://medium.com/@oleksandra_shershen/solid-principles-implementation-and-examples-in-c-99f0d7e3e868" TargetMode="External"/><Relationship Id="rId8" Type="http://schemas.openxmlformats.org/officeDocument/2006/relationships/hyperlink" Target="https://www.digitalocean.com/community/users/asinghwalia" TargetMode="External"/><Relationship Id="rId11" Type="http://schemas.openxmlformats.org/officeDocument/2006/relationships/hyperlink" Target="https://medium.com/huawei-developers/kotlin-solid-principles-tutorial-examples-192bf8c049dd" TargetMode="External"/><Relationship Id="rId10" Type="http://schemas.openxmlformats.org/officeDocument/2006/relationships/hyperlink" Target="https://habr.com/ru/articles/508086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onecompiler.com/csharp/43esww62w" TargetMode="External"/><Relationship Id="rId4" Type="http://schemas.openxmlformats.org/officeDocument/2006/relationships/hyperlink" Target="https://onecompiler.com/cpp/43ezhfc9t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onecompiler.com/csharp/43esxefdr" TargetMode="External"/><Relationship Id="rId4" Type="http://schemas.openxmlformats.org/officeDocument/2006/relationships/hyperlink" Target="https://onecompiler.com/cpp/43f35n5da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5"/>
          <p:cNvSpPr txBox="1"/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SOLID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ПРИНЦИПИ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4"/>
          <p:cNvSpPr txBox="1"/>
          <p:nvPr/>
        </p:nvSpPr>
        <p:spPr>
          <a:xfrm>
            <a:off x="1937725" y="417950"/>
            <a:ext cx="55851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2" name="Google Shape;542;p64"/>
          <p:cNvSpPr txBox="1"/>
          <p:nvPr/>
        </p:nvSpPr>
        <p:spPr>
          <a:xfrm>
            <a:off x="0" y="160500"/>
            <a:ext cx="9144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9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43" name="Google Shape;54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5"/>
          <p:cNvSpPr txBox="1"/>
          <p:nvPr/>
        </p:nvSpPr>
        <p:spPr>
          <a:xfrm>
            <a:off x="1937725" y="417950"/>
            <a:ext cx="55851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49" name="Google Shape;54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675" y="0"/>
            <a:ext cx="599889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6"/>
          <p:cNvSpPr txBox="1"/>
          <p:nvPr/>
        </p:nvSpPr>
        <p:spPr>
          <a:xfrm>
            <a:off x="1937725" y="417950"/>
            <a:ext cx="55851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5" name="Google Shape;555;p66"/>
          <p:cNvSpPr txBox="1"/>
          <p:nvPr/>
        </p:nvSpPr>
        <p:spPr>
          <a:xfrm>
            <a:off x="0" y="379950"/>
            <a:ext cx="9144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Interface Segregation Principle (ISP) 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(Принцип розділення інтерфейсів)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6" name="Google Shape;556;p66"/>
          <p:cNvSpPr txBox="1"/>
          <p:nvPr/>
        </p:nvSpPr>
        <p:spPr>
          <a:xfrm>
            <a:off x="27975" y="1280450"/>
            <a:ext cx="914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"Краще багато спеціалізованих інтерфейсів, ніж один універсальний."</a:t>
            </a:r>
            <a:endParaRPr sz="2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7" name="Google Shape;557;p66"/>
          <p:cNvSpPr txBox="1"/>
          <p:nvPr/>
        </p:nvSpPr>
        <p:spPr>
          <a:xfrm>
            <a:off x="0" y="1786800"/>
            <a:ext cx="9144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Простими словами:</a:t>
            </a:r>
            <a:endParaRPr sz="2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Клієнти (класи) не повинні залежати від методів, які вони не використовують.</a:t>
            </a:r>
            <a:endParaRPr sz="2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Великий "жирний" інтерфейс треба розбивати на дрібніші, щоб класи реалізовували лише те, що їм потрібно.</a:t>
            </a:r>
            <a:endParaRPr sz="2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7"/>
          <p:cNvSpPr txBox="1"/>
          <p:nvPr/>
        </p:nvSpPr>
        <p:spPr>
          <a:xfrm>
            <a:off x="1937725" y="417950"/>
            <a:ext cx="55851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3" name="Google Shape;563;p67"/>
          <p:cNvSpPr txBox="1"/>
          <p:nvPr/>
        </p:nvSpPr>
        <p:spPr>
          <a:xfrm>
            <a:off x="0" y="379950"/>
            <a:ext cx="5155500" cy="3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Приклад із життя:</a:t>
            </a:r>
            <a:b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 кафе є інтерфейс </a:t>
            </a:r>
            <a:r>
              <a:rPr lang="en" sz="24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IWorker</a:t>
            </a: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який змушує всіх працівників вміти: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Готувати їжу (</a:t>
            </a:r>
            <a:r>
              <a:rPr lang="en" sz="24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Cook</a:t>
            </a: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Обслуговувати клієнтів (</a:t>
            </a:r>
            <a:r>
              <a:rPr lang="en" sz="24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Serve</a:t>
            </a: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Мити посуд (</a:t>
            </a:r>
            <a:r>
              <a:rPr lang="en" sz="24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WashDishes</a:t>
            </a: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Проблема: Офіціант не повинен готувати, а кухар – мити посуд!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64" name="Google Shape;56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5500" y="1210875"/>
            <a:ext cx="3683700" cy="272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8"/>
          <p:cNvSpPr txBox="1"/>
          <p:nvPr/>
        </p:nvSpPr>
        <p:spPr>
          <a:xfrm>
            <a:off x="1937725" y="417950"/>
            <a:ext cx="55851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0" name="Google Shape;570;p68"/>
          <p:cNvSpPr txBox="1"/>
          <p:nvPr/>
        </p:nvSpPr>
        <p:spPr>
          <a:xfrm>
            <a:off x="0" y="37995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 u="sng">
                <a:latin typeface="Times New Roman"/>
                <a:ea typeface="Times New Roman"/>
                <a:cs typeface="Times New Roman"/>
                <a:sym typeface="Times New Roman"/>
              </a:rPr>
              <a:t>Bad Practice</a:t>
            </a:r>
            <a:endParaRPr i="1" sz="24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71" name="Google Shape;57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9600" y="849775"/>
            <a:ext cx="4959074" cy="395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0425" y="1434325"/>
            <a:ext cx="4533574" cy="2467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9"/>
          <p:cNvSpPr txBox="1"/>
          <p:nvPr/>
        </p:nvSpPr>
        <p:spPr>
          <a:xfrm>
            <a:off x="1937725" y="417950"/>
            <a:ext cx="55851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8" name="Google Shape;578;p69"/>
          <p:cNvSpPr txBox="1"/>
          <p:nvPr/>
        </p:nvSpPr>
        <p:spPr>
          <a:xfrm>
            <a:off x="0" y="171175"/>
            <a:ext cx="9144000" cy="19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Times New Roman"/>
                <a:ea typeface="Times New Roman"/>
                <a:cs typeface="Times New Roman"/>
                <a:sym typeface="Times New Roman"/>
              </a:rPr>
              <a:t>Чому це погано?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Класи реалізують непотрібні методи (порушення ISP).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Зміна одного методу в інтерфейсі змусить змінювати всі класи.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latin typeface="Times New Roman"/>
                <a:ea typeface="Times New Roman"/>
                <a:cs typeface="Times New Roman"/>
                <a:sym typeface="Times New Roman"/>
              </a:rPr>
              <a:t>Рішення</a:t>
            </a: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: розділити інтерфейси!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100" u="sng">
                <a:latin typeface="Times New Roman"/>
                <a:ea typeface="Times New Roman"/>
                <a:cs typeface="Times New Roman"/>
                <a:sym typeface="Times New Roman"/>
              </a:rPr>
              <a:t>Good Practice: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79" name="Google Shape;57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03250"/>
            <a:ext cx="4487681" cy="314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7675" y="2003250"/>
            <a:ext cx="4656324" cy="2310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0"/>
          <p:cNvSpPr txBox="1"/>
          <p:nvPr/>
        </p:nvSpPr>
        <p:spPr>
          <a:xfrm>
            <a:off x="1937725" y="417950"/>
            <a:ext cx="55851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6" name="Google Shape;586;p70"/>
          <p:cNvSpPr txBox="1"/>
          <p:nvPr/>
        </p:nvSpPr>
        <p:spPr>
          <a:xfrm>
            <a:off x="0" y="379950"/>
            <a:ext cx="9144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Dependency Inversion Principle (DIP)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(Принцип інверсії залежностей)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7" name="Google Shape;587;p70"/>
          <p:cNvSpPr txBox="1"/>
          <p:nvPr/>
        </p:nvSpPr>
        <p:spPr>
          <a:xfrm>
            <a:off x="27975" y="1280450"/>
            <a:ext cx="9144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"Високорівневі модулі не повинні залежати від низькорівневих. Обидва повинні залежати від абстракцій (інтерфейсів або абстрактних класів)."</a:t>
            </a:r>
            <a:endParaRPr sz="2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8" name="Google Shape;588;p70"/>
          <p:cNvSpPr txBox="1"/>
          <p:nvPr/>
        </p:nvSpPr>
        <p:spPr>
          <a:xfrm>
            <a:off x="0" y="2173250"/>
            <a:ext cx="9144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Простими словами:</a:t>
            </a:r>
            <a:endParaRPr sz="2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AutoNum type="arabicPeriod"/>
            </a:pPr>
            <a:r>
              <a:rPr lang="en" sz="2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Не пиши код, який безпосередньо залежить від конкретних класів (наприклад, </a:t>
            </a:r>
            <a:r>
              <a:rPr lang="en" sz="24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MySQLDatabase</a:t>
            </a:r>
            <a:r>
              <a:rPr lang="en" sz="2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FileLogger</a:t>
            </a:r>
            <a:r>
              <a:rPr lang="en" sz="2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).</a:t>
            </a:r>
            <a:endParaRPr sz="2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AutoNum type="arabicPeriod"/>
            </a:pPr>
            <a:r>
              <a:rPr lang="en" sz="2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Замість цього, створи інтерфейс (наприклад, </a:t>
            </a:r>
            <a:r>
              <a:rPr lang="en" sz="24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IDatabase</a:t>
            </a:r>
            <a:r>
              <a:rPr lang="en" sz="2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ILogger</a:t>
            </a:r>
            <a:r>
              <a:rPr lang="en" sz="2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і змусь свій клас працювати через нього.</a:t>
            </a:r>
            <a:endParaRPr sz="2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AutoNum type="arabicPeriod"/>
            </a:pPr>
            <a:r>
              <a:rPr lang="en" sz="2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Так код стане гнучкішим: можна легко змінити реалізацію, не переписуючи весь додаток.</a:t>
            </a:r>
            <a:endParaRPr sz="2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1"/>
          <p:cNvSpPr txBox="1"/>
          <p:nvPr/>
        </p:nvSpPr>
        <p:spPr>
          <a:xfrm>
            <a:off x="1937725" y="417950"/>
            <a:ext cx="55851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4" name="Google Shape;594;p71"/>
          <p:cNvSpPr txBox="1"/>
          <p:nvPr/>
        </p:nvSpPr>
        <p:spPr>
          <a:xfrm>
            <a:off x="0" y="379950"/>
            <a:ext cx="91440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Times New Roman"/>
                <a:ea typeface="Times New Roman"/>
                <a:cs typeface="Times New Roman"/>
                <a:sym typeface="Times New Roman"/>
              </a:rPr>
              <a:t>Приклад із життя</a:t>
            </a:r>
            <a:r>
              <a:rPr lang="en" sz="2300">
                <a:latin typeface="Times New Roman"/>
                <a:ea typeface="Times New Roman"/>
                <a:cs typeface="Times New Roman"/>
                <a:sym typeface="Times New Roman"/>
              </a:rPr>
              <a:t>: у</a:t>
            </a:r>
            <a:r>
              <a:rPr lang="e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програмі є клас </a:t>
            </a:r>
            <a:r>
              <a:rPr lang="en" sz="2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ReportService</a:t>
            </a:r>
            <a:r>
              <a:rPr lang="e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який безпосередньо використовує клас </a:t>
            </a:r>
            <a:r>
              <a:rPr lang="en" sz="2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MySQLDatabase </a:t>
            </a:r>
            <a:r>
              <a:rPr lang="e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збереження даних.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Bad Practice:</a:t>
            </a:r>
            <a:endParaRPr i="1" sz="24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95" name="Google Shape;59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525" y="1624575"/>
            <a:ext cx="2958991" cy="351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5975" y="1624575"/>
            <a:ext cx="2959000" cy="347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2"/>
          <p:cNvSpPr txBox="1"/>
          <p:nvPr/>
        </p:nvSpPr>
        <p:spPr>
          <a:xfrm>
            <a:off x="1937725" y="417950"/>
            <a:ext cx="55851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2" name="Google Shape;602;p72"/>
          <p:cNvSpPr txBox="1"/>
          <p:nvPr/>
        </p:nvSpPr>
        <p:spPr>
          <a:xfrm>
            <a:off x="0" y="917100"/>
            <a:ext cx="91440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Times New Roman"/>
                <a:ea typeface="Times New Roman"/>
                <a:cs typeface="Times New Roman"/>
                <a:sym typeface="Times New Roman"/>
              </a:rPr>
              <a:t>Чому це погано?</a:t>
            </a:r>
            <a:endParaRPr b="1"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Якщо ми захочемо використовувати </a:t>
            </a:r>
            <a:r>
              <a:rPr lang="en" sz="2200">
                <a:latin typeface="JetBrains Mono"/>
                <a:ea typeface="JetBrains Mono"/>
                <a:cs typeface="JetBrains Mono"/>
                <a:sym typeface="JetBrains Mono"/>
              </a:rPr>
              <a:t>PostgreSQL </a:t>
            </a: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або </a:t>
            </a:r>
            <a:r>
              <a:rPr lang="en" sz="2200">
                <a:latin typeface="JetBrains Mono"/>
                <a:ea typeface="JetBrains Mono"/>
                <a:cs typeface="JetBrains Mono"/>
                <a:sym typeface="JetBrains Mono"/>
              </a:rPr>
              <a:t>FileStorage</a:t>
            </a: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, доведеться переписувати </a:t>
            </a:r>
            <a:r>
              <a:rPr lang="en" sz="2200">
                <a:latin typeface="JetBrains Mono"/>
                <a:ea typeface="JetBrains Mono"/>
                <a:cs typeface="JetBrains Mono"/>
                <a:sym typeface="JetBrains Mono"/>
              </a:rPr>
              <a:t>ReportService</a:t>
            </a: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Код жорстко залежить від конкретної реалізації.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200">
                <a:latin typeface="Times New Roman"/>
                <a:ea typeface="Times New Roman"/>
                <a:cs typeface="Times New Roman"/>
                <a:sym typeface="Times New Roman"/>
              </a:rPr>
              <a:t>Рішення</a:t>
            </a: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: абстракція!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73"/>
          <p:cNvSpPr txBox="1"/>
          <p:nvPr/>
        </p:nvSpPr>
        <p:spPr>
          <a:xfrm>
            <a:off x="1937725" y="417950"/>
            <a:ext cx="55851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8" name="Google Shape;608;p73"/>
          <p:cNvSpPr txBox="1"/>
          <p:nvPr/>
        </p:nvSpPr>
        <p:spPr>
          <a:xfrm>
            <a:off x="-95250" y="286075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800" u="sng">
                <a:latin typeface="Times New Roman"/>
                <a:ea typeface="Times New Roman"/>
                <a:cs typeface="Times New Roman"/>
                <a:sym typeface="Times New Roman"/>
              </a:rPr>
              <a:t>Good Practice:</a:t>
            </a:r>
            <a:endParaRPr i="1" sz="19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09" name="Google Shape;60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3151" y="779975"/>
            <a:ext cx="5375599" cy="436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79975"/>
            <a:ext cx="3669485" cy="436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6"/>
          <p:cNvSpPr txBox="1"/>
          <p:nvPr/>
        </p:nvSpPr>
        <p:spPr>
          <a:xfrm>
            <a:off x="0" y="-221050"/>
            <a:ext cx="9144000" cy="4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" sz="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ingle responsibility principle</a:t>
            </a:r>
            <a:endParaRPr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" sz="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pen/Closed principle</a:t>
            </a:r>
            <a:endParaRPr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lang="en" sz="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 sz="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" sz="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kov Substitution principle</a:t>
            </a:r>
            <a:endParaRPr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 sz="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nterface Segregation principle</a:t>
            </a:r>
            <a:endParaRPr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" sz="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ependency Inversion principle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4"/>
          <p:cNvSpPr txBox="1"/>
          <p:nvPr/>
        </p:nvSpPr>
        <p:spPr>
          <a:xfrm>
            <a:off x="1937725" y="417950"/>
            <a:ext cx="55851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16" name="Google Shape;61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9650"/>
            <a:ext cx="3821900" cy="416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6650" y="829650"/>
            <a:ext cx="5322100" cy="348421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74"/>
          <p:cNvSpPr txBox="1"/>
          <p:nvPr/>
        </p:nvSpPr>
        <p:spPr>
          <a:xfrm>
            <a:off x="-95250" y="286075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Times New Roman"/>
                <a:ea typeface="Times New Roman"/>
                <a:cs typeface="Times New Roman"/>
                <a:sym typeface="Times New Roman"/>
              </a:rPr>
              <a:t>Ін’єкція залежностей - </a:t>
            </a: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реалізація DIP на практиці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5"/>
          <p:cNvSpPr txBox="1"/>
          <p:nvPr/>
        </p:nvSpPr>
        <p:spPr>
          <a:xfrm>
            <a:off x="0" y="265975"/>
            <a:ext cx="903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Чому SOLID корисний?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4" name="Google Shape;624;p75"/>
          <p:cNvSpPr txBox="1"/>
          <p:nvPr/>
        </p:nvSpPr>
        <p:spPr>
          <a:xfrm>
            <a:off x="0" y="524575"/>
            <a:ext cx="9144000" cy="47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SOLID корисний, тому що він допомагає створювати гнучкий, зрозумілий і підтримуваний код, який легко масштабувати та модифікувати. Ось основні переваги цих принципів: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Покращує якість коду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Зменшує зв'язність (low coupling) – модулі залежать від абстракцій, а не від конкретних реалізацій.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Підвищує зв’язність (high cohesion) – кожен клас/метод виконує одну чітку роль.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Робить код передбачуваним – легше знайти помилки та внести зміни.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Спр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ощує підтримку та розширення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Open/Closed Principle (OCP) – новий функціонал додається через розширення, а не зміну існуючого коду.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Dependency Inversion (DIP) – код залежить від інтерфейсів, тому заміна реалізацій (наприклад, для тестування) стає простою.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76"/>
          <p:cNvSpPr txBox="1"/>
          <p:nvPr/>
        </p:nvSpPr>
        <p:spPr>
          <a:xfrm>
            <a:off x="0" y="294000"/>
            <a:ext cx="9144000" cy="48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Полегшує тестування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Легкі моки та заглушки – завдяки інтерфейсам і DI.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Менше залежностей = простіші юніт-тести.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Допомагає уникнути поширених антипатернів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God Object (клас, що робить усе) – розбивається за Single Responsibility.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Fragile Base Class (крихка база) – уникнення через Liskov Substitution.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Interface Pollution (інтерфейси з тисячами методів) – запобігає Interface Segregation.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Підходить для великих проектів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 корпоративному ПЗ (наприклад, банківські системи, enterprise-рішення) SOLID критично важливий, бо: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Дозволяє розподіляти роботу між командами.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Зменшує ризик поломки коду при змінах.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7"/>
          <p:cNvSpPr txBox="1"/>
          <p:nvPr/>
        </p:nvSpPr>
        <p:spPr>
          <a:xfrm>
            <a:off x="0" y="265975"/>
            <a:ext cx="903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Коли SOLID може бути "некорисним"?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5" name="Google Shape;635;p77"/>
          <p:cNvSpPr txBox="1"/>
          <p:nvPr/>
        </p:nvSpPr>
        <p:spPr>
          <a:xfrm>
            <a:off x="-57000" y="1076700"/>
            <a:ext cx="91440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 дрібних скриптах або прототипах – надмірна архітектура лише ускладнить розробку.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Можна переборщити з абстракцією.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Нові парадигми – Функціональне програмування, композиція над успадкуванням (як у Go або Rust) роблять деякі принципи (наприклад, LSP) менш актуальними.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Мікросервіси та серверлес – У розподілених системах акцент зміщується на незалежні компоненти, а не на класичні ООП-структури.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Сучасні мови та фреймворки – Деякі мови (наприклад, Kotlin, TypeScript) пропонують альтернативні підходи до побудови архітектури (лямбда-типи, extention funcs, делегування замість успадковування, data-classes…)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8"/>
          <p:cNvSpPr txBox="1"/>
          <p:nvPr/>
        </p:nvSpPr>
        <p:spPr>
          <a:xfrm>
            <a:off x="1937725" y="417950"/>
            <a:ext cx="55851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1" name="Google Shape;641;p78"/>
          <p:cNvSpPr txBox="1"/>
          <p:nvPr/>
        </p:nvSpPr>
        <p:spPr>
          <a:xfrm>
            <a:off x="47700" y="214525"/>
            <a:ext cx="9048600" cy="4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Times New Roman"/>
                <a:ea typeface="Times New Roman"/>
                <a:cs typeface="Times New Roman"/>
                <a:sym typeface="Times New Roman"/>
              </a:rPr>
              <a:t>Підсумки:</a:t>
            </a:r>
            <a:endParaRPr b="1"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Times New Roman"/>
                <a:ea typeface="Times New Roman"/>
                <a:cs typeface="Times New Roman"/>
                <a:sym typeface="Times New Roman"/>
              </a:rPr>
              <a:t>1. Один клас - одна відповідальність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Times New Roman"/>
                <a:ea typeface="Times New Roman"/>
                <a:cs typeface="Times New Roman"/>
                <a:sym typeface="Times New Roman"/>
              </a:rPr>
              <a:t>2. Додавати новий функціонал через нові класи, а не зміни в старих.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Times New Roman"/>
                <a:ea typeface="Times New Roman"/>
                <a:cs typeface="Times New Roman"/>
                <a:sym typeface="Times New Roman"/>
              </a:rPr>
              <a:t>3. Підкласи можна заміняти на батьківські (нащадки не повинні ламати поведінку батьківського)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Times New Roman"/>
                <a:ea typeface="Times New Roman"/>
                <a:cs typeface="Times New Roman"/>
                <a:sym typeface="Times New Roman"/>
              </a:rPr>
              <a:t>4. Один інтерфейс - один набір дій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Times New Roman"/>
                <a:ea typeface="Times New Roman"/>
                <a:cs typeface="Times New Roman"/>
                <a:sym typeface="Times New Roman"/>
              </a:rPr>
              <a:t>5. Ін'єкція залежностей - Залежності мають бути абстрактними (інтерфейси), а не конкретними реалізаціями.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79"/>
          <p:cNvSpPr txBox="1"/>
          <p:nvPr/>
        </p:nvSpPr>
        <p:spPr>
          <a:xfrm>
            <a:off x="0" y="268125"/>
            <a:ext cx="91440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Що почитати?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7" name="Google Shape;647;p79"/>
          <p:cNvSpPr txBox="1"/>
          <p:nvPr/>
        </p:nvSpPr>
        <p:spPr>
          <a:xfrm>
            <a:off x="455350" y="743275"/>
            <a:ext cx="8126400" cy="39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Загалом:</a:t>
            </a:r>
            <a:endParaRPr sz="1800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Іван Бранець, dou.ua(</a:t>
            </a:r>
            <a:r>
              <a:rPr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посилання</a:t>
            </a: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Сергій Немчинський, dou.ua(</a:t>
            </a:r>
            <a:r>
              <a:rPr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посилання</a:t>
            </a: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C#:</a:t>
            </a:r>
            <a:endParaRPr sz="1800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Damodara Naidu, c-sharpcorner.com(</a:t>
            </a:r>
            <a:r>
              <a:rPr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посилання</a:t>
            </a: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Danny, freecodecamp.org(</a:t>
            </a:r>
            <a:r>
              <a:rPr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посилання</a:t>
            </a: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) 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C++:</a:t>
            </a:r>
            <a:endParaRPr sz="1800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Олександра Шершень, medium.com(</a:t>
            </a:r>
            <a:r>
              <a:rPr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посилання</a:t>
            </a: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Samuel Oloruntoba та </a:t>
            </a:r>
            <a:r>
              <a:rPr lang="en" sz="18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Anish Singh Walia</a:t>
            </a: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digitalocean.com(</a:t>
            </a:r>
            <a:r>
              <a:rPr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9"/>
              </a:rPr>
              <a:t>посилання</a:t>
            </a: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Kotlin:</a:t>
            </a:r>
            <a:endParaRPr sz="1800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AutoNum type="arabicPeriod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pendence , понятнее про SOLID (</a:t>
            </a:r>
            <a:r>
              <a:rPr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0"/>
              </a:rPr>
              <a:t>link</a:t>
            </a: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AutoNum type="arabicPeriod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Huawei Developers , </a:t>
            </a: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👨‍💻Kotlin SOLID Principles(</a:t>
            </a:r>
            <a:r>
              <a:rPr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1"/>
              </a:rPr>
              <a:t>link</a:t>
            </a: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48" name="Google Shape;648;p79"/>
          <p:cNvCxnSpPr/>
          <p:nvPr/>
        </p:nvCxnSpPr>
        <p:spPr>
          <a:xfrm flipH="1" rot="-5400000">
            <a:off x="7353400" y="505350"/>
            <a:ext cx="2483400" cy="1472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7"/>
          <p:cNvSpPr txBox="1"/>
          <p:nvPr/>
        </p:nvSpPr>
        <p:spPr>
          <a:xfrm>
            <a:off x="0" y="901775"/>
            <a:ext cx="91440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чого це потрібно?</a:t>
            </a:r>
            <a:endParaRPr b="1" sz="3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9" name="Google Shape;489;p57"/>
          <p:cNvSpPr txBox="1"/>
          <p:nvPr/>
        </p:nvSpPr>
        <p:spPr>
          <a:xfrm>
            <a:off x="0" y="1963775"/>
            <a:ext cx="9144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SOLID</a:t>
            </a:r>
            <a:r>
              <a:rPr lang="en" sz="2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-принципи потрібні для того, щоб писати чистий, зрозумілий і підтримуваний код. Вони допомагають проєктувати програмне забезпечення так, щоб воно легко масштабувалося, змінювалося без помилок і не ламало вже працюючий функціонал.</a:t>
            </a:r>
            <a:endParaRPr sz="2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8"/>
          <p:cNvSpPr txBox="1"/>
          <p:nvPr/>
        </p:nvSpPr>
        <p:spPr>
          <a:xfrm>
            <a:off x="4258850" y="1447450"/>
            <a:ext cx="47877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Роберт </a:t>
            </a:r>
            <a:r>
              <a:rPr lang="en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i="1" lang="en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Uncle Bob</a:t>
            </a:r>
            <a:r>
              <a:rPr lang="en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b="1" lang="en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Мартін </a:t>
            </a:r>
            <a:r>
              <a:rPr lang="en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відомий програміст, автор і один із засновників Agile, провідник ідей чистого коду та чистої архітектури. Він сформулював ці принципи як підхід до створення гнучкого, й легко маштабованого коду в парадигмі ООП.</a:t>
            </a:r>
            <a:endParaRPr sz="2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5" name="Google Shape;495;p58"/>
          <p:cNvSpPr txBox="1"/>
          <p:nvPr/>
        </p:nvSpPr>
        <p:spPr>
          <a:xfrm>
            <a:off x="961900" y="901775"/>
            <a:ext cx="59451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Трохи про розробника SOLID принципів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96" name="Google Shape;49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100" y="1378525"/>
            <a:ext cx="3368026" cy="19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58"/>
          <p:cNvSpPr txBox="1"/>
          <p:nvPr/>
        </p:nvSpPr>
        <p:spPr>
          <a:xfrm>
            <a:off x="542102" y="3296675"/>
            <a:ext cx="3723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‘Your code is bullshit!’</a:t>
            </a:r>
            <a:endParaRPr i="1" sz="1500">
              <a:solidFill>
                <a:schemeClr val="dk2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9"/>
          <p:cNvSpPr txBox="1"/>
          <p:nvPr/>
        </p:nvSpPr>
        <p:spPr>
          <a:xfrm>
            <a:off x="0" y="240650"/>
            <a:ext cx="91440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Single Responsibility Principle (SRP)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(Принцип єдиної відповідальності)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3" name="Google Shape;503;p59"/>
          <p:cNvSpPr txBox="1"/>
          <p:nvPr/>
        </p:nvSpPr>
        <p:spPr>
          <a:xfrm>
            <a:off x="-46850" y="4193450"/>
            <a:ext cx="4618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Приклад C#</a:t>
            </a:r>
            <a:endParaRPr sz="1800" u="sng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4" name="Google Shape;504;p59"/>
          <p:cNvSpPr txBox="1"/>
          <p:nvPr/>
        </p:nvSpPr>
        <p:spPr>
          <a:xfrm>
            <a:off x="4751175" y="4193450"/>
            <a:ext cx="4618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Приклад C++</a:t>
            </a:r>
            <a:endParaRPr sz="1800" u="sng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5" name="Google Shape;505;p59"/>
          <p:cNvSpPr txBox="1"/>
          <p:nvPr/>
        </p:nvSpPr>
        <p:spPr>
          <a:xfrm>
            <a:off x="341400" y="940200"/>
            <a:ext cx="88026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Кожен клас або модуль має відповідати лише за одну задачу чи функцію. Якщо клас робить забагато речей, його стає складно змінювати чи тестувати.</a:t>
            </a:r>
            <a:endParaRPr sz="4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0"/>
          <p:cNvSpPr txBox="1"/>
          <p:nvPr/>
        </p:nvSpPr>
        <p:spPr>
          <a:xfrm>
            <a:off x="1937725" y="417950"/>
            <a:ext cx="55851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1" name="Google Shape;511;p60"/>
          <p:cNvSpPr txBox="1"/>
          <p:nvPr/>
        </p:nvSpPr>
        <p:spPr>
          <a:xfrm>
            <a:off x="1937725" y="278650"/>
            <a:ext cx="55851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Open/Closed Principle (OCP)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(Принцип відкритості/закритості)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2" name="Google Shape;512;p60"/>
          <p:cNvSpPr txBox="1"/>
          <p:nvPr/>
        </p:nvSpPr>
        <p:spPr>
          <a:xfrm>
            <a:off x="0" y="4193450"/>
            <a:ext cx="4625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Приклад C#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3" name="Google Shape;513;p60"/>
          <p:cNvSpPr txBox="1"/>
          <p:nvPr/>
        </p:nvSpPr>
        <p:spPr>
          <a:xfrm>
            <a:off x="0" y="970650"/>
            <a:ext cx="91440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Класи мають бути відкритими для розширення, але закритими для модифікації. Тобто ви можете додавати нові можливості, не змінюючи старий код.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514" name="Google Shape;514;p60"/>
          <p:cNvSpPr txBox="1"/>
          <p:nvPr/>
        </p:nvSpPr>
        <p:spPr>
          <a:xfrm>
            <a:off x="4798000" y="4193450"/>
            <a:ext cx="4625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Приклад C++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1"/>
          <p:cNvSpPr txBox="1"/>
          <p:nvPr/>
        </p:nvSpPr>
        <p:spPr>
          <a:xfrm>
            <a:off x="1937725" y="417950"/>
            <a:ext cx="55851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0" name="Google Shape;520;p61"/>
          <p:cNvSpPr txBox="1"/>
          <p:nvPr/>
        </p:nvSpPr>
        <p:spPr>
          <a:xfrm>
            <a:off x="0" y="379950"/>
            <a:ext cx="9144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Liskov Substitution Principle (LSP)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(Принцип підстановки Лісков)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1" name="Google Shape;521;p61"/>
          <p:cNvSpPr txBox="1"/>
          <p:nvPr/>
        </p:nvSpPr>
        <p:spPr>
          <a:xfrm>
            <a:off x="0" y="1118850"/>
            <a:ext cx="9144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"Підкласи повинні бути замінними на своїх батьківських класах без зміни коректності програми."</a:t>
            </a:r>
            <a:endParaRPr sz="2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2" name="Google Shape;522;p61"/>
          <p:cNvSpPr txBox="1"/>
          <p:nvPr/>
        </p:nvSpPr>
        <p:spPr>
          <a:xfrm>
            <a:off x="56250" y="1813875"/>
            <a:ext cx="9031500" cy="23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Простими словами: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Якщо у вас є клас </a:t>
            </a:r>
            <a:r>
              <a:rPr lang="en" sz="22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Батько</a:t>
            </a:r>
            <a:r>
              <a:rPr lang="e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то його підклас </a:t>
            </a:r>
            <a:r>
              <a:rPr lang="en" sz="22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Син </a:t>
            </a:r>
            <a:r>
              <a:rPr lang="e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має поводитися так, щоб його можна було використовувати замість Батька без несподіваних помилок.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Клієнтський код (функції, що використовують клас) не повинен знати, чи працює він із Батьком, чи із Сином.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2"/>
          <p:cNvSpPr txBox="1"/>
          <p:nvPr/>
        </p:nvSpPr>
        <p:spPr>
          <a:xfrm>
            <a:off x="1937725" y="417950"/>
            <a:ext cx="55851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8" name="Google Shape;528;p62"/>
          <p:cNvSpPr txBox="1"/>
          <p:nvPr/>
        </p:nvSpPr>
        <p:spPr>
          <a:xfrm>
            <a:off x="0" y="232100"/>
            <a:ext cx="9144000" cy="14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Приклад із життя:</a:t>
            </a:r>
            <a:b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Є Інтерфейс "Птах" з методом Літати(). Якщо створити підклас "Пінгвін", який не вміє літати, це порушить LSP, бо пінгвіна не можна використовувати замість птаха. 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9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Bad Practice:</a:t>
            </a:r>
            <a:endParaRPr i="1" sz="19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29" name="Google Shape;52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6075" y="1744100"/>
            <a:ext cx="4545350" cy="267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475" y="1645775"/>
            <a:ext cx="4293600" cy="28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3"/>
          <p:cNvSpPr txBox="1"/>
          <p:nvPr/>
        </p:nvSpPr>
        <p:spPr>
          <a:xfrm>
            <a:off x="1937725" y="417950"/>
            <a:ext cx="55851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6" name="Google Shape;536;p63"/>
          <p:cNvSpPr txBox="1"/>
          <p:nvPr/>
        </p:nvSpPr>
        <p:spPr>
          <a:xfrm>
            <a:off x="0" y="160500"/>
            <a:ext cx="9144000" cy="14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Чому це погано?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Клас Penguin порушує LSP, бо не може замінити </a:t>
            </a:r>
            <a:r>
              <a:rPr lang="en" sz="19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Bird </a:t>
            </a: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без збоїв.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Клієнтський код має знати, чи це </a:t>
            </a:r>
            <a:r>
              <a:rPr lang="en" sz="19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Penguin</a:t>
            </a: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щоб уникнути винятків.</a:t>
            </a:r>
            <a:endParaRPr i="1" sz="19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9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Good Practice:</a:t>
            </a:r>
            <a:endParaRPr i="1" sz="19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